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 b="def" i="def"/>
      <a:tcStyle>
        <a:tcBdr/>
        <a:fill>
          <a:solidFill>
            <a:srgbClr val="FDF2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flipH="1">
            <a:off x="8246400" y="424592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Shape 11"/>
          <p:cNvSpPr/>
          <p:nvPr/>
        </p:nvSpPr>
        <p:spPr>
          <a:xfrm flipH="1">
            <a:off x="8246400" y="424587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标题文本"/>
          <p:cNvSpPr txBox="1"/>
          <p:nvPr>
            <p:ph type="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390525" y="2789129"/>
            <a:ext cx="8222100" cy="432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标题文本"/>
          <p:cNvSpPr txBox="1"/>
          <p:nvPr>
            <p:ph type="title"/>
          </p:nvPr>
        </p:nvSpPr>
        <p:spPr>
          <a:xfrm>
            <a:off x="475499" y="1258525"/>
            <a:ext cx="8222101" cy="1963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12000">
                <a:solidFill>
                  <a:srgbClr val="42424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5" name="正文级别 1…"/>
          <p:cNvSpPr txBox="1"/>
          <p:nvPr>
            <p:ph type="body" sz="half" idx="1"/>
          </p:nvPr>
        </p:nvSpPr>
        <p:spPr>
          <a:xfrm>
            <a:off x="475499" y="3304625"/>
            <a:ext cx="8222101" cy="130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/>
          <p:nvPr>
            <p:ph type="title"/>
          </p:nvPr>
        </p:nvSpPr>
        <p:spPr>
          <a:xfrm>
            <a:off x="460950" y="2065350"/>
            <a:ext cx="8222100" cy="1012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1" name="Shape 20"/>
          <p:cNvSpPr/>
          <p:nvPr/>
        </p:nvSpPr>
        <p:spPr>
          <a:xfrm>
            <a:off x="0" y="1685999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" name="标题文本"/>
          <p:cNvSpPr txBox="1"/>
          <p:nvPr>
            <p:ph type="title"/>
          </p:nvPr>
        </p:nvSpPr>
        <p:spPr>
          <a:xfrm>
            <a:off x="471900" y="738725"/>
            <a:ext cx="8222100" cy="76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3" name="正文级别 1…"/>
          <p:cNvSpPr txBox="1"/>
          <p:nvPr>
            <p:ph type="body" idx="1"/>
          </p:nvPr>
        </p:nvSpPr>
        <p:spPr>
          <a:xfrm>
            <a:off x="471900" y="1919074"/>
            <a:ext cx="8222100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" name="Shape 26"/>
          <p:cNvSpPr/>
          <p:nvPr/>
        </p:nvSpPr>
        <p:spPr>
          <a:xfrm>
            <a:off x="0" y="1685999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471900" y="738725"/>
            <a:ext cx="8222100" cy="76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half" idx="1"/>
          </p:nvPr>
        </p:nvSpPr>
        <p:spPr>
          <a:xfrm>
            <a:off x="471900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SzPts val="1400"/>
              <a:defRPr sz="1400"/>
            </a:lvl1pPr>
            <a:lvl2pPr>
              <a:buSzPts val="1400"/>
              <a:defRPr sz="1400"/>
            </a:lvl2pPr>
            <a:lvl3pPr>
              <a:buSzPts val="1400"/>
              <a:defRPr sz="1400"/>
            </a:lvl3pPr>
            <a:lvl4pPr>
              <a:buSzPts val="1400"/>
              <a:defRPr sz="1400"/>
            </a:lvl4pPr>
            <a:lvl5pPr>
              <a:buSzPts val="1400"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29"/>
          <p:cNvSpPr txBox="1"/>
          <p:nvPr>
            <p:ph type="body" sz="half" idx="13"/>
          </p:nvPr>
        </p:nvSpPr>
        <p:spPr>
          <a:xfrm>
            <a:off x="4694249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SzPts val="1400"/>
              <a:defRPr sz="1400"/>
            </a:pPr>
          </a:p>
        </p:txBody>
      </p:sp>
      <p:sp>
        <p:nvSpPr>
          <p:cNvPr id="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2"/>
          <p:cNvSpPr/>
          <p:nvPr/>
        </p:nvSpPr>
        <p:spPr>
          <a:xfrm flipH="1" rot="10800000">
            <a:off x="0" y="656400"/>
            <a:ext cx="9144000" cy="4487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Shape 33"/>
          <p:cNvSpPr/>
          <p:nvPr/>
        </p:nvSpPr>
        <p:spPr>
          <a:xfrm>
            <a:off x="0" y="656350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" name="标题文本"/>
          <p:cNvSpPr txBox="1"/>
          <p:nvPr>
            <p:ph type="title"/>
          </p:nvPr>
        </p:nvSpPr>
        <p:spPr>
          <a:xfrm>
            <a:off x="98249" y="16349"/>
            <a:ext cx="8826601" cy="602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标题文本</a:t>
            </a:r>
          </a:p>
        </p:txBody>
      </p:sp>
      <p:sp>
        <p:nvSpPr>
          <p:cNvPr id="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 column tex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37"/>
          <p:cNvSpPr/>
          <p:nvPr/>
        </p:nvSpPr>
        <p:spPr>
          <a:xfrm flipH="1" rot="10800000">
            <a:off x="3276600" y="24"/>
            <a:ext cx="5867400" cy="5143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Shape 38"/>
          <p:cNvSpPr/>
          <p:nvPr/>
        </p:nvSpPr>
        <p:spPr>
          <a:xfrm rot="16200000">
            <a:off x="759149" y="2517450"/>
            <a:ext cx="5143501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" name="标题文本"/>
          <p:cNvSpPr txBox="1"/>
          <p:nvPr>
            <p:ph type="title"/>
          </p:nvPr>
        </p:nvSpPr>
        <p:spPr>
          <a:xfrm>
            <a:off x="226077" y="357800"/>
            <a:ext cx="2808001" cy="953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66" name="正文级别 1…"/>
          <p:cNvSpPr txBox="1"/>
          <p:nvPr>
            <p:ph type="body" sz="quarter" idx="1"/>
          </p:nvPr>
        </p:nvSpPr>
        <p:spPr>
          <a:xfrm>
            <a:off x="226075" y="1465799"/>
            <a:ext cx="2808000" cy="3163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 poin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标题文本"/>
          <p:cNvSpPr txBox="1"/>
          <p:nvPr>
            <p:ph type="title"/>
          </p:nvPr>
        </p:nvSpPr>
        <p:spPr>
          <a:xfrm>
            <a:off x="490250" y="488249"/>
            <a:ext cx="6227101" cy="4090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 and description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Shape 47"/>
          <p:cNvSpPr/>
          <p:nvPr/>
        </p:nvSpPr>
        <p:spPr>
          <a:xfrm rot="5400000">
            <a:off x="1946424" y="2517750"/>
            <a:ext cx="5142902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4200">
                <a:solidFill>
                  <a:srgbClr val="42424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265500" y="2779466"/>
            <a:ext cx="4045200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50"/>
          <p:cNvSpPr txBox="1"/>
          <p:nvPr>
            <p:ph type="body" sz="half" idx="13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53"/>
          <p:cNvSpPr/>
          <p:nvPr/>
        </p:nvSpPr>
        <p:spPr>
          <a:xfrm flipH="1" rot="10800000">
            <a:off x="0" y="0"/>
            <a:ext cx="9144000" cy="4695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Shape 54"/>
          <p:cNvSpPr/>
          <p:nvPr/>
        </p:nvSpPr>
        <p:spPr>
          <a:xfrm flipH="1" rot="10800000">
            <a:off x="0" y="4622724"/>
            <a:ext cx="9144000" cy="741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正文级别 1…"/>
          <p:cNvSpPr txBox="1"/>
          <p:nvPr>
            <p:ph type="body" sz="quarter" idx="1"/>
          </p:nvPr>
        </p:nvSpPr>
        <p:spPr>
          <a:xfrm>
            <a:off x="57150" y="4696824"/>
            <a:ext cx="8382000" cy="446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735428" y="4724798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人生经验谈"/>
          <p:cNvSpPr txBox="1"/>
          <p:nvPr/>
        </p:nvSpPr>
        <p:spPr>
          <a:xfrm>
            <a:off x="-660400" y="237667"/>
            <a:ext cx="1046480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584200">
              <a:defRPr sz="8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人生经验谈</a:t>
            </a:r>
          </a:p>
        </p:txBody>
      </p:sp>
      <p:sp>
        <p:nvSpPr>
          <p:cNvPr id="123" name="🐎🍵👖 和 秋实车 的"/>
          <p:cNvSpPr txBox="1"/>
          <p:nvPr/>
        </p:nvSpPr>
        <p:spPr>
          <a:xfrm>
            <a:off x="-660400" y="1323517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584200">
              <a:defRPr sz="37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🐎🍵👖 和 秋实车 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7968" y="2467629"/>
            <a:ext cx="3686462" cy="1283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9421" y="2231508"/>
            <a:ext cx="3410829" cy="1660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241" y="1788039"/>
            <a:ext cx="1673189" cy="3253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第二章 选择"/>
          <p:cNvSpPr txBox="1"/>
          <p:nvPr>
            <p:ph type="title"/>
          </p:nvPr>
        </p:nvSpPr>
        <p:spPr>
          <a:xfrm>
            <a:off x="3390281" y="756275"/>
            <a:ext cx="2363438" cy="767701"/>
          </a:xfrm>
          <a:prstGeom prst="rect">
            <a:avLst/>
          </a:prstGeom>
        </p:spPr>
        <p:txBody>
          <a:bodyPr/>
          <a:lstStyle/>
          <a:p>
            <a:pPr/>
            <a:r>
              <a:t>第二章 选择</a:t>
            </a:r>
          </a:p>
        </p:txBody>
      </p:sp>
      <p:sp>
        <p:nvSpPr>
          <p:cNvPr id="184" name="Shape 74"/>
          <p:cNvSpPr txBox="1"/>
          <p:nvPr/>
        </p:nvSpPr>
        <p:spPr>
          <a:xfrm>
            <a:off x="703236" y="1646573"/>
            <a:ext cx="7984656" cy="264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>
              <a:defRPr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有一句话说得好：一个人的命运啊，除了要靠自我奋斗，也要考虑到历史的行程</a:t>
            </a:r>
          </a:p>
          <a:p>
            <a:pPr>
              <a:defRPr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1.全身心的参与 挑战自我极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1.全身心的参与 挑战自我极限</a:t>
            </a:r>
          </a:p>
        </p:txBody>
      </p:sp>
      <p:sp>
        <p:nvSpPr>
          <p:cNvPr id="187" name="ACM"/>
          <p:cNvSpPr txBox="1"/>
          <p:nvPr/>
        </p:nvSpPr>
        <p:spPr>
          <a:xfrm>
            <a:off x="1247681" y="2190055"/>
            <a:ext cx="1515218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ACM</a:t>
            </a:r>
          </a:p>
        </p:txBody>
      </p:sp>
      <p:sp>
        <p:nvSpPr>
          <p:cNvPr id="188" name="其他竞赛"/>
          <p:cNvSpPr txBox="1"/>
          <p:nvPr/>
        </p:nvSpPr>
        <p:spPr>
          <a:xfrm>
            <a:off x="937219" y="3680952"/>
            <a:ext cx="2136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其他竞赛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6641" y="2111553"/>
            <a:ext cx="2225366" cy="920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9875" y="3261338"/>
            <a:ext cx="1418899" cy="1641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.获得广泛认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2.获得广泛认可</a:t>
            </a:r>
          </a:p>
        </p:txBody>
      </p:sp>
      <p:pic>
        <p:nvPicPr>
          <p:cNvPr id="193" name="Shape 87" descr="Shape 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9055" y="33337"/>
            <a:ext cx="3600451" cy="5076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出国"/>
          <p:cNvSpPr txBox="1"/>
          <p:nvPr/>
        </p:nvSpPr>
        <p:spPr>
          <a:xfrm>
            <a:off x="366859" y="2081529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出国</a:t>
            </a:r>
          </a:p>
        </p:txBody>
      </p:sp>
      <p:sp>
        <p:nvSpPr>
          <p:cNvPr id="195" name="工作"/>
          <p:cNvSpPr txBox="1"/>
          <p:nvPr/>
        </p:nvSpPr>
        <p:spPr>
          <a:xfrm>
            <a:off x="2722819" y="2081529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工作</a:t>
            </a:r>
          </a:p>
        </p:txBody>
      </p:sp>
      <p:sp>
        <p:nvSpPr>
          <p:cNvPr id="196" name="读研"/>
          <p:cNvSpPr txBox="1"/>
          <p:nvPr/>
        </p:nvSpPr>
        <p:spPr>
          <a:xfrm>
            <a:off x="1555686" y="3348899"/>
            <a:ext cx="1374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读研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3.好兄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3.好兄弟</a:t>
            </a:r>
          </a:p>
        </p:txBody>
      </p:sp>
      <p:sp>
        <p:nvSpPr>
          <p:cNvPr id="199" name="八大常委"/>
          <p:cNvSpPr txBox="1"/>
          <p:nvPr/>
        </p:nvSpPr>
        <p:spPr>
          <a:xfrm>
            <a:off x="981139" y="2053154"/>
            <a:ext cx="1628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八大常委</a:t>
            </a:r>
          </a:p>
        </p:txBody>
      </p:sp>
      <p:sp>
        <p:nvSpPr>
          <p:cNvPr id="200" name="吃惊兄弟"/>
          <p:cNvSpPr txBox="1"/>
          <p:nvPr/>
        </p:nvSpPr>
        <p:spPr>
          <a:xfrm>
            <a:off x="981139" y="2769669"/>
            <a:ext cx="1628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吃惊兄弟</a:t>
            </a:r>
          </a:p>
        </p:txBody>
      </p:sp>
      <p:sp>
        <p:nvSpPr>
          <p:cNvPr id="201" name="不期而遇的缘分"/>
          <p:cNvSpPr txBox="1"/>
          <p:nvPr/>
        </p:nvSpPr>
        <p:spPr>
          <a:xfrm>
            <a:off x="972364" y="3486183"/>
            <a:ext cx="2771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不期而遇的缘分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第三章 成长"/>
          <p:cNvSpPr txBox="1"/>
          <p:nvPr>
            <p:ph type="title"/>
          </p:nvPr>
        </p:nvSpPr>
        <p:spPr>
          <a:xfrm>
            <a:off x="3390281" y="756275"/>
            <a:ext cx="2363438" cy="767701"/>
          </a:xfrm>
          <a:prstGeom prst="rect">
            <a:avLst/>
          </a:prstGeom>
        </p:spPr>
        <p:txBody>
          <a:bodyPr/>
          <a:lstStyle/>
          <a:p>
            <a:pPr/>
            <a:r>
              <a:t>第三章 成长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秋实车非OI生的成长经历"/>
          <p:cNvSpPr txBox="1"/>
          <p:nvPr>
            <p:ph type="title"/>
          </p:nvPr>
        </p:nvSpPr>
        <p:spPr>
          <a:xfrm>
            <a:off x="1686202" y="295017"/>
            <a:ext cx="5771596" cy="981293"/>
          </a:xfrm>
          <a:prstGeom prst="rect">
            <a:avLst/>
          </a:prstGeom>
        </p:spPr>
        <p:txBody>
          <a:bodyPr/>
          <a:lstStyle>
            <a:lvl1pPr defTabSz="603504">
              <a:defRPr sz="3960"/>
            </a:lvl1pPr>
          </a:lstStyle>
          <a:p>
            <a:pPr/>
            <a:r>
              <a:t>秋实车非OI生的成长经历</a:t>
            </a:r>
          </a:p>
        </p:txBody>
      </p:sp>
      <p:sp>
        <p:nvSpPr>
          <p:cNvPr id="206" name="大一进队"/>
          <p:cNvSpPr/>
          <p:nvPr/>
        </p:nvSpPr>
        <p:spPr>
          <a:xfrm>
            <a:off x="755940" y="2787394"/>
            <a:ext cx="888578" cy="54376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大一进队</a:t>
            </a:r>
          </a:p>
        </p:txBody>
      </p:sp>
      <p:sp>
        <p:nvSpPr>
          <p:cNvPr id="207" name="UESTC_suibian"/>
          <p:cNvSpPr/>
          <p:nvPr/>
        </p:nvSpPr>
        <p:spPr>
          <a:xfrm>
            <a:off x="2577596" y="2787394"/>
            <a:ext cx="1470739" cy="54376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UESTC_suibian</a:t>
            </a:r>
          </a:p>
        </p:txBody>
      </p:sp>
      <p:sp>
        <p:nvSpPr>
          <p:cNvPr id="208" name="UESTC_retarded"/>
          <p:cNvSpPr/>
          <p:nvPr/>
        </p:nvSpPr>
        <p:spPr>
          <a:xfrm>
            <a:off x="4981413" y="2787394"/>
            <a:ext cx="1536383" cy="54376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UESTC_retarded</a:t>
            </a:r>
          </a:p>
        </p:txBody>
      </p:sp>
      <p:sp>
        <p:nvSpPr>
          <p:cNvPr id="209" name="跑路"/>
          <p:cNvSpPr/>
          <p:nvPr/>
        </p:nvSpPr>
        <p:spPr>
          <a:xfrm>
            <a:off x="7450874" y="2787394"/>
            <a:ext cx="527894" cy="54376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跑路</a:t>
            </a:r>
          </a:p>
        </p:txBody>
      </p:sp>
      <p:sp>
        <p:nvSpPr>
          <p:cNvPr id="210" name="线条"/>
          <p:cNvSpPr/>
          <p:nvPr/>
        </p:nvSpPr>
        <p:spPr>
          <a:xfrm>
            <a:off x="1670744" y="3099906"/>
            <a:ext cx="88062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1" name="线条"/>
          <p:cNvSpPr/>
          <p:nvPr/>
        </p:nvSpPr>
        <p:spPr>
          <a:xfrm>
            <a:off x="4074561" y="3099906"/>
            <a:ext cx="88062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2" name="线条"/>
          <p:cNvSpPr/>
          <p:nvPr/>
        </p:nvSpPr>
        <p:spPr>
          <a:xfrm>
            <a:off x="6544023" y="3099906"/>
            <a:ext cx="88062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马叉裤的OI生成长经历"/>
          <p:cNvSpPr txBox="1"/>
          <p:nvPr>
            <p:ph type="title"/>
          </p:nvPr>
        </p:nvSpPr>
        <p:spPr>
          <a:xfrm>
            <a:off x="2656982" y="434032"/>
            <a:ext cx="8222101" cy="767701"/>
          </a:xfrm>
          <a:prstGeom prst="rect">
            <a:avLst/>
          </a:prstGeom>
        </p:spPr>
        <p:txBody>
          <a:bodyPr/>
          <a:lstStyle/>
          <a:p>
            <a:pPr/>
            <a:r>
              <a:t>马叉裤的OI生成长经历</a:t>
            </a:r>
          </a:p>
        </p:txBody>
      </p:sp>
      <p:sp>
        <p:nvSpPr>
          <p:cNvPr id="215" name="背算法 记模型"/>
          <p:cNvSpPr txBox="1"/>
          <p:nvPr/>
        </p:nvSpPr>
        <p:spPr>
          <a:xfrm>
            <a:off x="902160" y="3101454"/>
            <a:ext cx="20973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背算法 记模型</a:t>
            </a:r>
          </a:p>
        </p:txBody>
      </p:sp>
      <p:sp>
        <p:nvSpPr>
          <p:cNvPr id="216" name="构造解 分析问题"/>
          <p:cNvSpPr txBox="1"/>
          <p:nvPr/>
        </p:nvSpPr>
        <p:spPr>
          <a:xfrm>
            <a:off x="3514302" y="3101454"/>
            <a:ext cx="24148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构造解 分析问题</a:t>
            </a:r>
          </a:p>
        </p:txBody>
      </p:sp>
      <p:sp>
        <p:nvSpPr>
          <p:cNvPr id="217" name="扣log 调参数"/>
          <p:cNvSpPr txBox="1"/>
          <p:nvPr/>
        </p:nvSpPr>
        <p:spPr>
          <a:xfrm>
            <a:off x="6443945" y="3101454"/>
            <a:ext cx="188604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扣log 调参数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第一章 近况"/>
          <p:cNvSpPr txBox="1"/>
          <p:nvPr>
            <p:ph type="title"/>
          </p:nvPr>
        </p:nvSpPr>
        <p:spPr>
          <a:xfrm>
            <a:off x="3390281" y="756275"/>
            <a:ext cx="2363438" cy="767701"/>
          </a:xfrm>
          <a:prstGeom prst="rect">
            <a:avLst/>
          </a:prstGeom>
        </p:spPr>
        <p:txBody>
          <a:bodyPr/>
          <a:lstStyle/>
          <a:p>
            <a:pPr/>
            <a:r>
              <a:t>第一章 近况</a:t>
            </a:r>
          </a:p>
        </p:txBody>
      </p:sp>
      <p:pic>
        <p:nvPicPr>
          <p:cNvPr id="1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053" y="1956624"/>
            <a:ext cx="2610999" cy="185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开始一张图 故事全靠吹"/>
          <p:cNvSpPr txBox="1"/>
          <p:nvPr/>
        </p:nvSpPr>
        <p:spPr>
          <a:xfrm>
            <a:off x="3943853" y="2037656"/>
            <a:ext cx="4380347" cy="76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开始一张图 故事全靠吹</a:t>
            </a:r>
          </a:p>
        </p:txBody>
      </p:sp>
      <p:sp>
        <p:nvSpPr>
          <p:cNvPr id="128" name="吹逼警告！！！"/>
          <p:cNvSpPr txBox="1"/>
          <p:nvPr/>
        </p:nvSpPr>
        <p:spPr>
          <a:xfrm>
            <a:off x="4888863" y="2899229"/>
            <a:ext cx="2771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FF0008"/>
                </a:solidFill>
              </a:defRPr>
            </a:lvl1pPr>
          </a:lstStyle>
          <a:p>
            <a:pPr/>
            <a:r>
              <a:t>吹逼警告！！！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第四章 辉煌"/>
          <p:cNvSpPr txBox="1"/>
          <p:nvPr>
            <p:ph type="title"/>
          </p:nvPr>
        </p:nvSpPr>
        <p:spPr>
          <a:xfrm>
            <a:off x="3390281" y="282402"/>
            <a:ext cx="2363438" cy="767701"/>
          </a:xfrm>
          <a:prstGeom prst="rect">
            <a:avLst/>
          </a:prstGeom>
        </p:spPr>
        <p:txBody>
          <a:bodyPr/>
          <a:lstStyle/>
          <a:p>
            <a:pPr/>
            <a:r>
              <a:t>第四章 辉煌</a:t>
            </a:r>
          </a:p>
        </p:txBody>
      </p:sp>
      <p:pic>
        <p:nvPicPr>
          <p:cNvPr id="2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809" y="1167267"/>
            <a:ext cx="6910382" cy="3888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104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金牌有多难</a:t>
            </a:r>
          </a:p>
        </p:txBody>
      </p:sp>
      <p:sp>
        <p:nvSpPr>
          <p:cNvPr id="223" name="Shape 105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>
            <a:lvl1pPr>
              <a:buSzTx/>
              <a:buNone/>
            </a:lvl1pPr>
          </a:lstStyle>
          <a:p>
            <a:pPr/>
            <a:r>
              <a:t>稳定的配合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110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组队经验谈</a:t>
            </a:r>
          </a:p>
        </p:txBody>
      </p:sp>
      <p:sp>
        <p:nvSpPr>
          <p:cNvPr id="226" name="Shape 111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</a:pPr>
            <a:r>
              <a:t>知识点互补</a:t>
            </a:r>
          </a:p>
          <a:p>
            <a:pPr>
              <a:buSzTx/>
              <a:buNone/>
            </a:pPr>
            <a:r>
              <a:t>合理的赛场策略</a:t>
            </a:r>
          </a:p>
          <a:p>
            <a:pPr>
              <a:buSzTx/>
              <a:buNone/>
            </a:pPr>
            <a:r>
              <a:t>一致的追求</a:t>
            </a:r>
          </a:p>
          <a:p>
            <a:pPr>
              <a:buSzTx/>
              <a:buNone/>
            </a:pPr>
            <a:r>
              <a:t>突发状况的应对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116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金牌有多难</a:t>
            </a:r>
          </a:p>
        </p:txBody>
      </p:sp>
      <p:sp>
        <p:nvSpPr>
          <p:cNvPr id="229" name="Shape 117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</a:pPr>
            <a:r>
              <a:t>稳定的配合 </a:t>
            </a:r>
          </a:p>
          <a:p>
            <a:pPr>
              <a:buSzTx/>
              <a:buNone/>
            </a:pPr>
            <a:r>
              <a:t>充足的知识面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122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知识获取</a:t>
            </a:r>
          </a:p>
        </p:txBody>
      </p:sp>
      <p:sp>
        <p:nvSpPr>
          <p:cNvPr id="232" name="Shape 123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Codeforces Topcoder Atcoder (51node hackranker codechef)</a:t>
            </a:r>
          </a:p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*BZOJ* *开火车* </a:t>
            </a:r>
          </a:p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集训队论文/集训队作业</a:t>
            </a:r>
          </a:p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ICPCCamp https://post.icpc-camp.org/</a:t>
            </a:r>
          </a:p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戈登营 http://acmgoldcamp.applinzi.com/single/passage1.html</a:t>
            </a:r>
          </a:p>
          <a:p>
            <a:pPr defTabSz="749808">
              <a:spcBef>
                <a:spcPts val="1300"/>
              </a:spcBef>
              <a:buSzTx/>
              <a:buNone/>
              <a:defRPr sz="1476"/>
            </a:pPr>
            <a:r>
              <a:t>奇怪的QQ群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128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金牌有多难</a:t>
            </a:r>
          </a:p>
        </p:txBody>
      </p:sp>
      <p:sp>
        <p:nvSpPr>
          <p:cNvPr id="235" name="Shape 129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</a:pPr>
            <a:r>
              <a:t>稳定的配合 </a:t>
            </a:r>
          </a:p>
          <a:p>
            <a:pPr>
              <a:buSzTx/>
              <a:buNone/>
            </a:pPr>
            <a:r>
              <a:t>充足的知识面</a:t>
            </a:r>
          </a:p>
          <a:p>
            <a:pPr>
              <a:buSzTx/>
              <a:buNone/>
            </a:pPr>
          </a:p>
          <a:p>
            <a:pPr>
              <a:buSzTx/>
              <a:buNone/>
            </a:pPr>
            <a:r>
              <a:t>*** 选对赛区 ***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134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Further Pursuit</a:t>
            </a:r>
          </a:p>
        </p:txBody>
      </p:sp>
      <p:sp>
        <p:nvSpPr>
          <p:cNvPr id="238" name="Shape 135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</a:pPr>
            <a:r>
              <a:t>World Final</a:t>
            </a:r>
          </a:p>
          <a:p>
            <a:pPr>
              <a:buSzTx/>
              <a:buNone/>
            </a:pPr>
            <a:r>
              <a:t>工作</a:t>
            </a:r>
          </a:p>
          <a:p>
            <a:pPr>
              <a:buSzTx/>
              <a:buNone/>
            </a:pPr>
            <a:r>
              <a:t>PhD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59B4179B243F3ADD34E6ADFBF163CC1.jpg" descr="A59B4179B243F3ADD34E6ADFBF163C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33" y="2044252"/>
            <a:ext cx="22860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631C8AAC261A1B8D09F52CA5E9E221B6.jpg" descr="631C8AAC261A1B8D09F52CA5E9E221B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3600" y="2006151"/>
            <a:ext cx="2336800" cy="226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ACM前"/>
          <p:cNvSpPr txBox="1"/>
          <p:nvPr/>
        </p:nvSpPr>
        <p:spPr>
          <a:xfrm>
            <a:off x="969440" y="849608"/>
            <a:ext cx="133178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ACM前</a:t>
            </a:r>
          </a:p>
        </p:txBody>
      </p:sp>
      <p:pic>
        <p:nvPicPr>
          <p:cNvPr id="133" name="631C8AAC261A1B8D09F52CA5E9E221B6.jpg" descr="631C8AAC261A1B8D09F52CA5E9E221B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5666" y="2006151"/>
            <a:ext cx="2336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8479" y="2168417"/>
            <a:ext cx="569575" cy="51407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ACM中"/>
          <p:cNvSpPr txBox="1"/>
          <p:nvPr/>
        </p:nvSpPr>
        <p:spPr>
          <a:xfrm>
            <a:off x="3906106" y="849608"/>
            <a:ext cx="133178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ACM中</a:t>
            </a:r>
          </a:p>
        </p:txBody>
      </p:sp>
      <p:sp>
        <p:nvSpPr>
          <p:cNvPr id="136" name="ACM后"/>
          <p:cNvSpPr txBox="1"/>
          <p:nvPr/>
        </p:nvSpPr>
        <p:spPr>
          <a:xfrm>
            <a:off x="6842773" y="811507"/>
            <a:ext cx="133178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ACM后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07" y="1974176"/>
            <a:ext cx="4002043" cy="278403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头条（表面）兄弟"/>
          <p:cNvSpPr txBox="1"/>
          <p:nvPr/>
        </p:nvSpPr>
        <p:spPr>
          <a:xfrm>
            <a:off x="1482879" y="348184"/>
            <a:ext cx="6200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E3ECDC"/>
                </a:solidFill>
              </a:defRPr>
            </a:lvl1pPr>
          </a:lstStyle>
          <a:p>
            <a:pPr/>
            <a:r>
              <a:t>头条（表面）兄弟</a:t>
            </a:r>
          </a:p>
        </p:txBody>
      </p:sp>
      <p:sp>
        <p:nvSpPr>
          <p:cNvPr id="140" name="福建兄弟与秋实车…"/>
          <p:cNvSpPr txBox="1"/>
          <p:nvPr/>
        </p:nvSpPr>
        <p:spPr>
          <a:xfrm>
            <a:off x="4973961" y="2787070"/>
            <a:ext cx="3914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福建兄弟与秋实车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与一堆表面兄弟的故事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"/>
          <p:cNvSpPr txBox="1"/>
          <p:nvPr/>
        </p:nvSpPr>
        <p:spPr>
          <a:xfrm>
            <a:off x="1577868" y="986185"/>
            <a:ext cx="459741" cy="345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43" name="线条"/>
          <p:cNvSpPr/>
          <p:nvPr/>
        </p:nvSpPr>
        <p:spPr>
          <a:xfrm>
            <a:off x="795395" y="3048792"/>
            <a:ext cx="777967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4" name="2015 乐警官"/>
          <p:cNvSpPr txBox="1"/>
          <p:nvPr/>
        </p:nvSpPr>
        <p:spPr>
          <a:xfrm>
            <a:off x="963588" y="1906933"/>
            <a:ext cx="10824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2015 乐警官</a:t>
            </a:r>
          </a:p>
        </p:txBody>
      </p:sp>
      <p:sp>
        <p:nvSpPr>
          <p:cNvPr id="145" name="线条"/>
          <p:cNvSpPr/>
          <p:nvPr/>
        </p:nvSpPr>
        <p:spPr>
          <a:xfrm flipH="1">
            <a:off x="1466030" y="2260120"/>
            <a:ext cx="1" cy="71996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6" name="头条故事"/>
          <p:cNvSpPr txBox="1"/>
          <p:nvPr/>
        </p:nvSpPr>
        <p:spPr>
          <a:xfrm>
            <a:off x="3109163" y="415426"/>
            <a:ext cx="3152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F4FFEF"/>
                </a:solidFill>
              </a:defRPr>
            </a:lvl1pPr>
          </a:lstStyle>
          <a:p>
            <a:pPr/>
            <a:r>
              <a:t>头条故事</a:t>
            </a: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600" y="1385423"/>
            <a:ext cx="2582451" cy="4888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2016…"/>
          <p:cNvSpPr txBox="1"/>
          <p:nvPr/>
        </p:nvSpPr>
        <p:spPr>
          <a:xfrm>
            <a:off x="3019456" y="1703733"/>
            <a:ext cx="104254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2016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吴队长 酱神</a:t>
            </a:r>
          </a:p>
        </p:txBody>
      </p:sp>
      <p:sp>
        <p:nvSpPr>
          <p:cNvPr id="149" name="起源"/>
          <p:cNvSpPr txBox="1"/>
          <p:nvPr/>
        </p:nvSpPr>
        <p:spPr>
          <a:xfrm>
            <a:off x="1236160" y="3445605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起源</a:t>
            </a:r>
          </a:p>
        </p:txBody>
      </p:sp>
      <p:sp>
        <p:nvSpPr>
          <p:cNvPr id="150" name="发展"/>
          <p:cNvSpPr txBox="1"/>
          <p:nvPr/>
        </p:nvSpPr>
        <p:spPr>
          <a:xfrm>
            <a:off x="3226469" y="3445605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发展</a:t>
            </a:r>
          </a:p>
        </p:txBody>
      </p:sp>
      <p:sp>
        <p:nvSpPr>
          <p:cNvPr id="151" name="高潮"/>
          <p:cNvSpPr txBox="1"/>
          <p:nvPr/>
        </p:nvSpPr>
        <p:spPr>
          <a:xfrm>
            <a:off x="5385551" y="3445605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高潮</a:t>
            </a:r>
          </a:p>
        </p:txBody>
      </p:sp>
      <p:sp>
        <p:nvSpPr>
          <p:cNvPr id="152" name="跑路"/>
          <p:cNvSpPr txBox="1"/>
          <p:nvPr/>
        </p:nvSpPr>
        <p:spPr>
          <a:xfrm>
            <a:off x="7460246" y="3445605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跑路</a:t>
            </a:r>
          </a:p>
        </p:txBody>
      </p:sp>
      <p:sp>
        <p:nvSpPr>
          <p:cNvPr id="153" name="线条"/>
          <p:cNvSpPr/>
          <p:nvPr/>
        </p:nvSpPr>
        <p:spPr>
          <a:xfrm>
            <a:off x="3456339" y="2276958"/>
            <a:ext cx="1" cy="6862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4" name="头条是集训队顶配offer"/>
          <p:cNvSpPr txBox="1"/>
          <p:nvPr/>
        </p:nvSpPr>
        <p:spPr>
          <a:xfrm>
            <a:off x="2516788" y="4031996"/>
            <a:ext cx="187910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头条是集训队顶配offer</a:t>
            </a:r>
          </a:p>
        </p:txBody>
      </p:sp>
      <p:sp>
        <p:nvSpPr>
          <p:cNvPr id="155" name="2017年9月…"/>
          <p:cNvSpPr txBox="1"/>
          <p:nvPr/>
        </p:nvSpPr>
        <p:spPr>
          <a:xfrm>
            <a:off x="5035389" y="1659409"/>
            <a:ext cx="1309326" cy="605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2017年9月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头条兄弟连(10)</a:t>
            </a:r>
          </a:p>
        </p:txBody>
      </p:sp>
      <p:sp>
        <p:nvSpPr>
          <p:cNvPr id="156" name="线条"/>
          <p:cNvSpPr/>
          <p:nvPr/>
        </p:nvSpPr>
        <p:spPr>
          <a:xfrm>
            <a:off x="5534642" y="2284015"/>
            <a:ext cx="1" cy="6862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7" name="2017年12月…"/>
          <p:cNvSpPr txBox="1"/>
          <p:nvPr/>
        </p:nvSpPr>
        <p:spPr>
          <a:xfrm>
            <a:off x="7242166" y="1642225"/>
            <a:ext cx="1210442" cy="605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2017年12月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表面兄弟连(3)</a:t>
            </a:r>
          </a:p>
        </p:txBody>
      </p:sp>
      <p:sp>
        <p:nvSpPr>
          <p:cNvPr id="158" name="线条"/>
          <p:cNvSpPr/>
          <p:nvPr/>
        </p:nvSpPr>
        <p:spPr>
          <a:xfrm>
            <a:off x="7741420" y="2266832"/>
            <a:ext cx="1" cy="6862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9" name="正常offer"/>
          <p:cNvSpPr txBox="1"/>
          <p:nvPr/>
        </p:nvSpPr>
        <p:spPr>
          <a:xfrm>
            <a:off x="5283901" y="4031996"/>
            <a:ext cx="81230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正常offer</a:t>
            </a:r>
          </a:p>
        </p:txBody>
      </p:sp>
      <p:sp>
        <p:nvSpPr>
          <p:cNvPr id="160" name="低配offer"/>
          <p:cNvSpPr txBox="1"/>
          <p:nvPr/>
        </p:nvSpPr>
        <p:spPr>
          <a:xfrm>
            <a:off x="7335269" y="4031996"/>
            <a:ext cx="81230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低配offer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788" y="1812098"/>
            <a:ext cx="3039602" cy="320530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3419" y="2794786"/>
            <a:ext cx="2862832" cy="705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2066" y="2591246"/>
            <a:ext cx="3045538" cy="1120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成电传奇的苦恼"/>
          <p:cNvSpPr txBox="1"/>
          <p:nvPr>
            <p:ph type="title"/>
          </p:nvPr>
        </p:nvSpPr>
        <p:spPr>
          <a:xfrm>
            <a:off x="3185034" y="493012"/>
            <a:ext cx="3039602" cy="756081"/>
          </a:xfrm>
          <a:prstGeom prst="rect">
            <a:avLst/>
          </a:prstGeom>
        </p:spPr>
        <p:txBody>
          <a:bodyPr/>
          <a:lstStyle/>
          <a:p>
            <a:pPr/>
            <a:r>
              <a:t>成电传奇的苦恼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8294" y="2512267"/>
            <a:ext cx="2153082" cy="112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